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4" d="100"/>
          <a:sy n="84" d="100"/>
        </p:scale>
        <p:origin x="581" y="1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596D0-27D2-4BC9-A762-BAD326A95BB1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7C056-34A9-4B91-A686-E4000ED847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023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596D0-27D2-4BC9-A762-BAD326A95BB1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7C056-34A9-4B91-A686-E4000ED847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188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596D0-27D2-4BC9-A762-BAD326A95BB1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7C056-34A9-4B91-A686-E4000ED847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359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596D0-27D2-4BC9-A762-BAD326A95BB1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7C056-34A9-4B91-A686-E4000ED847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539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596D0-27D2-4BC9-A762-BAD326A95BB1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7C056-34A9-4B91-A686-E4000ED847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856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596D0-27D2-4BC9-A762-BAD326A95BB1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7C056-34A9-4B91-A686-E4000ED847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73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596D0-27D2-4BC9-A762-BAD326A95BB1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7C056-34A9-4B91-A686-E4000ED847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256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596D0-27D2-4BC9-A762-BAD326A95BB1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7C056-34A9-4B91-A686-E4000ED847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78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596D0-27D2-4BC9-A762-BAD326A95BB1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7C056-34A9-4B91-A686-E4000ED847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203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596D0-27D2-4BC9-A762-BAD326A95BB1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7C056-34A9-4B91-A686-E4000ED847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171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596D0-27D2-4BC9-A762-BAD326A95BB1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7C056-34A9-4B91-A686-E4000ED847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582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596D0-27D2-4BC9-A762-BAD326A95BB1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77C056-34A9-4B91-A686-E4000ED847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30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6200"/>
            <a:ext cx="10515600" cy="653069"/>
          </a:xfrm>
        </p:spPr>
        <p:txBody>
          <a:bodyPr>
            <a:normAutofit fontScale="90000"/>
          </a:bodyPr>
          <a:lstStyle/>
          <a:p>
            <a:r>
              <a:rPr lang="en-GB" b="1" u="sng" dirty="0" smtClean="0"/>
              <a:t>Handwriting (</a:t>
            </a:r>
            <a:r>
              <a:rPr lang="en-GB" b="1" u="sng" dirty="0" err="1" smtClean="0"/>
              <a:t>PenPals</a:t>
            </a:r>
            <a:r>
              <a:rPr lang="en-GB" b="1" u="sng" dirty="0" smtClean="0"/>
              <a:t>)</a:t>
            </a:r>
            <a:r>
              <a:rPr lang="en-GB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838200" y="786384"/>
          <a:ext cx="10591800" cy="59088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87240">
                  <a:extLst>
                    <a:ext uri="{9D8B030D-6E8A-4147-A177-3AD203B41FA5}">
                      <a16:colId xmlns:a16="http://schemas.microsoft.com/office/drawing/2014/main" val="508038981"/>
                    </a:ext>
                  </a:extLst>
                </a:gridCol>
                <a:gridCol w="7304560">
                  <a:extLst>
                    <a:ext uri="{9D8B030D-6E8A-4147-A177-3AD203B41FA5}">
                      <a16:colId xmlns:a16="http://schemas.microsoft.com/office/drawing/2014/main" val="3736818062"/>
                    </a:ext>
                  </a:extLst>
                </a:gridCol>
              </a:tblGrid>
              <a:tr h="356779">
                <a:tc>
                  <a:txBody>
                    <a:bodyPr/>
                    <a:lstStyle/>
                    <a:p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Implementation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898460"/>
                  </a:ext>
                </a:extLst>
              </a:tr>
              <a:tr h="1546041">
                <a:tc>
                  <a:txBody>
                    <a:bodyPr/>
                    <a:lstStyle/>
                    <a:p>
                      <a:r>
                        <a:rPr lang="en-GB" sz="1400" b="1" dirty="0" smtClean="0"/>
                        <a:t>Nursery</a:t>
                      </a:r>
                      <a:r>
                        <a:rPr lang="en-GB" sz="1400" b="1" baseline="0" dirty="0" smtClean="0"/>
                        <a:t> and Reception</a:t>
                      </a:r>
                      <a:endParaRPr 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 smtClean="0"/>
                        <a:t>Handwriting</a:t>
                      </a:r>
                      <a:r>
                        <a:rPr lang="en-GB" sz="1400" baseline="0" dirty="0" smtClean="0"/>
                        <a:t> opportunities in continuous provision daily,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/>
                        <a:t>Fine motor strengthening activities in continuous provision daily,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/>
                        <a:t>Handwriting lessons taught three times weekly,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/>
                        <a:t>Handwriting interventions for those who require it.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i="1" baseline="0" dirty="0" smtClean="0">
                          <a:solidFill>
                            <a:schemeClr val="tx1"/>
                          </a:solidFill>
                        </a:rPr>
                        <a:t>Progression of children’s pencil grip and handwriting should be recorded through ongoing assessments – evidence through learning journeys with examples of writing throughout the year. </a:t>
                      </a:r>
                      <a:endParaRPr lang="en-US" sz="1400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5551787"/>
                  </a:ext>
                </a:extLst>
              </a:tr>
              <a:tr h="713557">
                <a:tc>
                  <a:txBody>
                    <a:bodyPr/>
                    <a:lstStyle/>
                    <a:p>
                      <a:r>
                        <a:rPr lang="en-GB" sz="1400" b="1" dirty="0" smtClean="0"/>
                        <a:t>Year 1</a:t>
                      </a:r>
                      <a:endParaRPr 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 smtClean="0"/>
                        <a:t>Handwriting</a:t>
                      </a:r>
                      <a:r>
                        <a:rPr lang="en-GB" sz="1400" baseline="0" dirty="0" smtClean="0"/>
                        <a:t> Lessons taught three times weekly,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/>
                        <a:t>Formal presentation Lessons each half term </a:t>
                      </a:r>
                      <a:r>
                        <a:rPr lang="en-GB" sz="1400" baseline="0" dirty="0" smtClean="0"/>
                        <a:t>– from Spring 1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/>
                        <a:t>Handwriting interventions for those who require it. </a:t>
                      </a:r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4774349"/>
                  </a:ext>
                </a:extLst>
              </a:tr>
              <a:tr h="1075547">
                <a:tc>
                  <a:txBody>
                    <a:bodyPr/>
                    <a:lstStyle/>
                    <a:p>
                      <a:r>
                        <a:rPr lang="en-GB" sz="1400" b="1" dirty="0" smtClean="0"/>
                        <a:t>Year 2</a:t>
                      </a:r>
                      <a:endParaRPr 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 smtClean="0"/>
                        <a:t>Handwriting</a:t>
                      </a:r>
                      <a:r>
                        <a:rPr lang="en-GB" sz="1400" baseline="0" dirty="0" smtClean="0"/>
                        <a:t> Lessons taught twice weekly,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baseline="0" dirty="0" smtClean="0"/>
                        <a:t>Formal presentation lesson each half term,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baseline="0" dirty="0" smtClean="0"/>
                        <a:t>Ongoing opportunities identified in lessons where presentation is a key focus,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/>
                        <a:t>Handwriting </a:t>
                      </a:r>
                      <a:r>
                        <a:rPr lang="en-GB" sz="1400" baseline="0" dirty="0" smtClean="0"/>
                        <a:t>interventions for those who require it.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2570543"/>
                  </a:ext>
                </a:extLst>
              </a:tr>
              <a:tr h="1075547">
                <a:tc>
                  <a:txBody>
                    <a:bodyPr/>
                    <a:lstStyle/>
                    <a:p>
                      <a:r>
                        <a:rPr lang="en-GB" sz="1400" b="1" dirty="0" smtClean="0"/>
                        <a:t>Year</a:t>
                      </a:r>
                      <a:r>
                        <a:rPr lang="en-GB" sz="1400" b="1" baseline="0" dirty="0" smtClean="0"/>
                        <a:t> 3 and Year 4</a:t>
                      </a:r>
                      <a:endParaRPr 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 smtClean="0"/>
                        <a:t>Handwriting Lessons to be taught</a:t>
                      </a:r>
                      <a:r>
                        <a:rPr lang="en-GB" sz="1400" baseline="0" dirty="0" smtClean="0"/>
                        <a:t> weekly,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/>
                        <a:t>Formal presentation lesson each half term,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baseline="0" dirty="0" smtClean="0"/>
                        <a:t>Ongoing opportunities identified in lessons where presentation is a key focus,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/>
                        <a:t>Handwriting </a:t>
                      </a:r>
                      <a:r>
                        <a:rPr lang="en-GB" sz="1400" baseline="0" dirty="0" smtClean="0"/>
                        <a:t>interventions for those who require it. </a:t>
                      </a:r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2426674"/>
                  </a:ext>
                </a:extLst>
              </a:tr>
              <a:tr h="1075547">
                <a:tc>
                  <a:txBody>
                    <a:bodyPr/>
                    <a:lstStyle/>
                    <a:p>
                      <a:r>
                        <a:rPr lang="en-GB" sz="1400" b="1" dirty="0" smtClean="0"/>
                        <a:t>Year</a:t>
                      </a:r>
                      <a:r>
                        <a:rPr lang="en-GB" sz="1400" b="1" baseline="0" dirty="0" smtClean="0"/>
                        <a:t> 5 and Year 6</a:t>
                      </a:r>
                      <a:endParaRPr 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 smtClean="0"/>
                        <a:t>Handwriting</a:t>
                      </a:r>
                      <a:r>
                        <a:rPr lang="en-GB" sz="1400" baseline="0" dirty="0" smtClean="0"/>
                        <a:t> lessons as necessary,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/>
                        <a:t>Formal presentation lesson each half term.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baseline="0" dirty="0" smtClean="0"/>
                        <a:t>Ongoing opportunities identified in lessons where presentation is a key focus,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/>
                        <a:t>Handwriting </a:t>
                      </a:r>
                      <a:r>
                        <a:rPr lang="en-GB" sz="1400" baseline="0" dirty="0" smtClean="0"/>
                        <a:t>interventions for those who require it. </a:t>
                      </a:r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59347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1858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203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Handwriting (PenPals)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Handwriting (PenPals)</dc:title>
  <dc:creator>Mrs Gresty</dc:creator>
  <cp:lastModifiedBy>Mrs Gresty</cp:lastModifiedBy>
  <cp:revision>2</cp:revision>
  <dcterms:created xsi:type="dcterms:W3CDTF">2022-12-14T10:02:33Z</dcterms:created>
  <dcterms:modified xsi:type="dcterms:W3CDTF">2022-12-14T10:06:18Z</dcterms:modified>
</cp:coreProperties>
</file>